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213" r:id="rId1"/>
  </p:sldMasterIdLst>
  <p:notesMasterIdLst>
    <p:notesMasterId r:id="rId6"/>
  </p:notesMasterIdLst>
  <p:handoutMasterIdLst>
    <p:handoutMasterId r:id="rId7"/>
  </p:handoutMasterIdLst>
  <p:sldIdLst>
    <p:sldId id="359" r:id="rId2"/>
    <p:sldId id="385" r:id="rId3"/>
    <p:sldId id="384" r:id="rId4"/>
    <p:sldId id="382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0000"/>
    <a:srgbClr val="C00000"/>
    <a:srgbClr val="A5ACB0"/>
    <a:srgbClr val="D3DAD5"/>
    <a:srgbClr val="7A909E"/>
    <a:srgbClr val="84B3A3"/>
    <a:srgbClr val="446E60"/>
    <a:srgbClr val="337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66" autoAdjust="0"/>
    <p:restoredTop sz="95660" autoAdjust="0"/>
  </p:normalViewPr>
  <p:slideViewPr>
    <p:cSldViewPr snapToGrid="0">
      <p:cViewPr>
        <p:scale>
          <a:sx n="121" d="100"/>
          <a:sy n="121" d="100"/>
        </p:scale>
        <p:origin x="72" y="600"/>
      </p:cViewPr>
      <p:guideLst>
        <p:guide orient="horz" pos="993"/>
        <p:guide orient="horz" pos="3589"/>
        <p:guide orient="horz" pos="2144"/>
        <p:guide pos="2880"/>
        <p:guide pos="5198"/>
      </p:guideLst>
    </p:cSldViewPr>
  </p:slideViewPr>
  <p:outlineViewPr>
    <p:cViewPr>
      <p:scale>
        <a:sx n="33" d="100"/>
        <a:sy n="33" d="100"/>
      </p:scale>
      <p:origin x="344" y="76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33A1B67B-A888-4FF3-B952-E9AD5AAC84B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20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728788" y="600075"/>
            <a:ext cx="3494087" cy="2620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38125" y="3349625"/>
            <a:ext cx="6562725" cy="52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  <a:p>
            <a:pPr lvl="0"/>
            <a:endParaRPr lang="en-US" noProof="0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B33FE8EB-B2ED-4DD7-A5D1-1C5BB066F5A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696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25000"/>
      </a:spcBef>
      <a:spcAft>
        <a:spcPct val="0"/>
      </a:spcAft>
      <a:defRPr sz="10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231775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461963" indent="-115888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682625" indent="-106363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914400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2C3ADD-CBE4-4329-8CEF-5AB0833B760F}" type="slidenum">
              <a:rPr lang="en-US" smtClean="0">
                <a:ea typeface="ＭＳ Ｐゴシック" pitchFamily="34" charset="-128"/>
              </a:rPr>
              <a:pPr>
                <a:defRPr/>
              </a:pPr>
              <a:t>1</a:t>
            </a:fld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3FE8EB-B2ED-4DD7-A5D1-1C5BB066F5A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97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428800-1055-497E-98BA-BCA4DFF3B756}" type="slidenum">
              <a:rPr lang="en-US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pPr/>
              <a:t>3</a:t>
            </a:fld>
            <a:endParaRPr lang="en-US" dirty="0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dirty="0" smtClean="0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690919" y="1532270"/>
            <a:ext cx="7999509" cy="1470025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90919" y="3215475"/>
            <a:ext cx="7999509" cy="8340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000" b="0" i="0"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90918" y="6217510"/>
            <a:ext cx="3017481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</a:pPr>
            <a:fld id="{4EF734A4-159E-4243-8254-61998856DDA9}" type="datetime4">
              <a:rPr lang="en-US" sz="1400">
                <a:solidFill>
                  <a:schemeClr val="tx1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pPr eaLnBrk="0" hangingPunct="0">
                <a:spcBef>
                  <a:spcPct val="50000"/>
                </a:spcBef>
              </a:pPr>
              <a:t>August 30, 2013</a:t>
            </a:fld>
            <a:endParaRPr lang="en-US" dirty="0">
              <a:solidFill>
                <a:schemeClr val="tx1">
                  <a:lumMod val="60000"/>
                  <a:lumOff val="40000"/>
                </a:schemeClr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 Slide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35535"/>
      </p:ext>
    </p:extLst>
  </p:cSld>
  <p:clrMapOvr>
    <a:masterClrMapping/>
  </p:clrMapOvr>
  <p:transition>
    <p:wipe dir="r"/>
  </p:transition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 Slide">
    <p:bg>
      <p:bgPr>
        <a:gradFill flip="none" rotWithShape="1">
          <a:gsLst>
            <a:gs pos="0">
              <a:srgbClr val="AEB6BC"/>
            </a:gs>
            <a:gs pos="10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759428"/>
      </p:ext>
    </p:extLst>
  </p:cSld>
  <p:clrMapOvr>
    <a:masterClrMapping/>
  </p:clrMapOvr>
  <p:transition>
    <p:wipe dir="r"/>
  </p:transition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53572" y="1294190"/>
            <a:ext cx="7621690" cy="473528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457200" indent="-457200">
              <a:buClr>
                <a:srgbClr val="ED2721"/>
              </a:buClr>
              <a:buSzPct val="100000"/>
              <a:buFont typeface="+mj-lt"/>
              <a:buAutoNum type="arabicPeriod"/>
              <a:defRPr sz="2800">
                <a:latin typeface="Arial Narrow"/>
                <a:cs typeface="Arial Narrow"/>
              </a:defRPr>
            </a:lvl1pPr>
            <a:lvl2pPr marL="630237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2pPr>
            <a:lvl3pPr marL="9207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3pPr>
            <a:lvl4pPr marL="1254125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4pPr>
            <a:lvl5pPr marL="16065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010077"/>
      </p:ext>
    </p:extLst>
  </p:cSld>
  <p:clrMapOvr>
    <a:masterClrMapping/>
  </p:clrMapOvr>
  <p:transition>
    <p:wipe dir="r"/>
  </p:transition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335" y="1453896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55597" y="1451028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700199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8596" y="1218630"/>
            <a:ext cx="8231833" cy="4957900"/>
          </a:xfrm>
          <a:prstGeom prst="rect">
            <a:avLst/>
          </a:prstGeom>
        </p:spPr>
        <p:txBody>
          <a:bodyPr/>
          <a:lstStyle>
            <a:lvl1pPr marL="173038" marR="0" indent="-1730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pitchFamily="28" charset="0"/>
              <a:buChar char="•"/>
              <a:tabLst/>
              <a:defRPr sz="2400"/>
            </a:lvl1pPr>
            <a:lvl2pPr marL="463550" marR="0" indent="-17621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2000"/>
            </a:lvl2pPr>
            <a:lvl3pPr marL="747713" marR="0" indent="-16986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3pPr>
            <a:lvl4pPr marL="1139825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4pPr>
            <a:lvl5pPr marL="149225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80446089"/>
      </p:ext>
    </p:extLst>
  </p:cSld>
  <p:clrMapOvr>
    <a:masterClrMapping/>
  </p:clrMapOvr>
  <p:transition>
    <p:wipe dir="r"/>
  </p:transition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472"/>
          </a:xfrm>
          <a:prstGeom prst="rect">
            <a:avLst/>
          </a:prstGeom>
        </p:spPr>
        <p:txBody>
          <a:bodyPr vert="horz"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268420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40"/>
          <p:cNvSpPr txBox="1">
            <a:spLocks noChangeArrowheads="1"/>
          </p:cNvSpPr>
          <p:nvPr/>
        </p:nvSpPr>
        <p:spPr bwMode="auto">
          <a:xfrm>
            <a:off x="210670" y="6395530"/>
            <a:ext cx="1847782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fld id="{283C04FB-A394-5443-BF22-752C5A00CCA1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eaLnBrk="0" hangingPunct="0"/>
              <a:t>‹Nr.›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20" r:id="rId6"/>
    <p:sldLayoutId id="2147484221" r:id="rId7"/>
    <p:sldLayoutId id="2147484224" r:id="rId8"/>
    <p:sldLayoutId id="2147484226" r:id="rId9"/>
  </p:sldLayoutIdLst>
  <p:transition>
    <p:wipe dir="r"/>
  </p:transition>
  <p:timing>
    <p:tnLst>
      <p:par>
        <p:cTn id="1" dur="indefinite" restart="never" nodeType="tmRoot"/>
      </p:par>
    </p:tnLst>
  </p:timing>
  <p:hf hdr="0" dt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b="1" i="1">
          <a:solidFill>
            <a:srgbClr val="1B232A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9pPr>
    </p:titleStyle>
    <p:bodyStyle>
      <a:lvl1pPr marL="173038" marR="0" indent="-173038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0000"/>
        </a:buClr>
        <a:buSzPct val="100000"/>
        <a:buFont typeface="Arial"/>
        <a:buChar char="•"/>
        <a:tabLst/>
        <a:defRPr sz="2400" b="0" i="0">
          <a:solidFill>
            <a:srgbClr val="1B232A"/>
          </a:solidFill>
          <a:latin typeface="Arial Narrow"/>
          <a:ea typeface="+mn-ea"/>
          <a:cs typeface="Arial Narrow"/>
        </a:defRPr>
      </a:lvl1pPr>
      <a:lvl2pPr marL="463550" marR="0" indent="-17621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2000" b="0" i="0">
          <a:solidFill>
            <a:srgbClr val="1B232A"/>
          </a:solidFill>
          <a:latin typeface="Arial Narrow"/>
          <a:ea typeface="+mn-ea"/>
          <a:cs typeface="Arial Narrow"/>
        </a:defRPr>
      </a:lvl2pPr>
      <a:lvl3pPr marL="747713" marR="0" indent="-16986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3pPr>
      <a:lvl4pPr marL="1139825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4pPr>
      <a:lvl5pPr marL="1492250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5pPr>
      <a:lvl6pPr marL="19637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6pPr>
      <a:lvl7pPr marL="24209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7pPr>
      <a:lvl8pPr marL="28781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8pPr>
      <a:lvl9pPr marL="33353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Fortinet Corporate Overview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Third Quarter, 2013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5283333" y="1952927"/>
            <a:ext cx="3726195" cy="2324525"/>
          </a:xfrm>
          <a:prstGeom prst="roundRect">
            <a:avLst>
              <a:gd name="adj" fmla="val 7519"/>
            </a:avLst>
          </a:prstGeom>
          <a:gradFill flip="none" rotWithShape="1">
            <a:gsLst>
              <a:gs pos="0">
                <a:schemeClr val="tx2">
                  <a:lumMod val="25000"/>
                  <a:lumOff val="75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132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99513" y="3989890"/>
            <a:ext cx="4944486" cy="22643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36617" y="2096790"/>
            <a:ext cx="4755894" cy="4125087"/>
          </a:xfrm>
          <a:gradFill flip="none" rotWithShape="1">
            <a:gsLst>
              <a:gs pos="0">
                <a:srgbClr val="FFFFFF"/>
              </a:gs>
              <a:gs pos="100000">
                <a:schemeClr val="bg1">
                  <a:alpha val="0"/>
                </a:schemeClr>
              </a:gs>
              <a:gs pos="84000">
                <a:srgbClr val="FFFFFF"/>
              </a:gs>
            </a:gsLst>
            <a:lin ang="1680000" scaled="0"/>
            <a:tileRect/>
          </a:gradFill>
        </p:spPr>
        <p:txBody>
          <a:bodyPr/>
          <a:lstStyle/>
          <a:p>
            <a:r>
              <a:rPr lang="en-US" dirty="0" smtClean="0"/>
              <a:t>Pioneered integrated security platform</a:t>
            </a:r>
          </a:p>
          <a:p>
            <a:pPr lvl="1"/>
            <a:r>
              <a:rPr lang="en-US" dirty="0" smtClean="0"/>
              <a:t>133 patents; 106 pending</a:t>
            </a:r>
          </a:p>
          <a:p>
            <a:pPr lvl="1"/>
            <a:r>
              <a:rPr lang="en-US" dirty="0" smtClean="0"/>
              <a:t>Over 1.25 Million units shipped to more than 160,000 customers</a:t>
            </a:r>
          </a:p>
          <a:p>
            <a:pPr lvl="1"/>
            <a:r>
              <a:rPr lang="en-US" dirty="0" smtClean="0"/>
              <a:t>Leading-edge diversified product portfolio</a:t>
            </a:r>
          </a:p>
          <a:p>
            <a:r>
              <a:rPr lang="en-US" dirty="0" smtClean="0"/>
              <a:t>Founded in 2000, IPO in 2009</a:t>
            </a:r>
          </a:p>
          <a:p>
            <a:r>
              <a:rPr lang="en-US" dirty="0" smtClean="0"/>
              <a:t>High Growth, 2,200+ employees, 30+ global Offices</a:t>
            </a:r>
            <a:endParaRPr lang="en-US" dirty="0"/>
          </a:p>
          <a:p>
            <a:r>
              <a:rPr lang="en-US" dirty="0" smtClean="0"/>
              <a:t>Projected FY13 Revenue ~$600M</a:t>
            </a:r>
          </a:p>
          <a:p>
            <a:r>
              <a:rPr lang="en-US" dirty="0" smtClean="0"/>
              <a:t>Strong Cash Flow &amp; Profitable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1112574"/>
            <a:ext cx="9143999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Helvetica 55 Roman"/>
                <a:cs typeface="Helvetica 55 Roman"/>
              </a:rPr>
              <a:t>A Leader in Network Security </a:t>
            </a:r>
            <a:endParaRPr lang="en-US" sz="4400" b="1" dirty="0" smtClean="0">
              <a:solidFill>
                <a:schemeClr val="bg1"/>
              </a:solidFill>
              <a:latin typeface="Helvetica 55 Roman"/>
              <a:cs typeface="Helvetica 55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91093" y="2272961"/>
            <a:ext cx="34045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500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55 Roman"/>
                <a:cs typeface="Helvetica 55 Roman"/>
              </a:rPr>
              <a:t>One of the 3 Largest Network Security Vendors Worldwide</a:t>
            </a:r>
          </a:p>
          <a:p>
            <a:pPr marL="171450" indent="-171450">
              <a:buFont typeface="Arial"/>
              <a:buChar char="•"/>
            </a:pPr>
            <a:r>
              <a:rPr lang="en-US" sz="1500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55 Roman"/>
                <a:cs typeface="Helvetica 55 Roman"/>
              </a:rPr>
              <a:t>Fastest Growing Top-5 Security Appliance Vendor Worldwide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392" y="3370813"/>
            <a:ext cx="1140965" cy="2595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91093" y="3614993"/>
            <a:ext cx="35091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500" i="1" dirty="0">
                <a:solidFill>
                  <a:schemeClr val="tx1">
                    <a:lumMod val="60000"/>
                    <a:lumOff val="40000"/>
                  </a:schemeClr>
                </a:solidFill>
                <a:latin typeface="Helvetica 55 Roman"/>
                <a:cs typeface="Helvetica 55 Roman"/>
              </a:rPr>
              <a:t>Leader in Unified Threat Management (UTM) </a:t>
            </a:r>
            <a:r>
              <a:rPr lang="en-US" sz="1500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55 Roman"/>
                <a:cs typeface="Helvetica 55 Roman"/>
              </a:rPr>
              <a:t>MQ </a:t>
            </a:r>
            <a:r>
              <a:rPr lang="en-US" sz="1500" i="1" dirty="0">
                <a:solidFill>
                  <a:schemeClr val="tx1">
                    <a:lumMod val="60000"/>
                    <a:lumOff val="40000"/>
                  </a:schemeClr>
                </a:solidFill>
                <a:latin typeface="Helvetica 55 Roman"/>
                <a:cs typeface="Helvetica 55 Roman"/>
              </a:rPr>
              <a:t>Since 2009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-869049" y="2500430"/>
            <a:ext cx="14058" cy="1095973"/>
          </a:xfrm>
          <a:prstGeom prst="line">
            <a:avLst/>
          </a:prstGeom>
          <a:solidFill>
            <a:schemeClr val="accent2">
              <a:alpha val="42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926" y="2016258"/>
            <a:ext cx="1104160" cy="29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429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1058333"/>
            <a:ext cx="9144000" cy="5799667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55298" name="Picture 53" descr="Fortinet-WorldMap-Round3-vF.png"/>
          <p:cNvPicPr>
            <a:picLocks noChangeAspect="1"/>
          </p:cNvPicPr>
          <p:nvPr/>
        </p:nvPicPr>
        <p:blipFill>
          <a:blip r:embed="rId3">
            <a:alphaModFix amt="30000"/>
          </a:blip>
          <a:srcRect/>
          <a:stretch>
            <a:fillRect/>
          </a:stretch>
        </p:blipFill>
        <p:spPr bwMode="auto">
          <a:xfrm>
            <a:off x="0" y="498631"/>
            <a:ext cx="9144000" cy="537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1" y="1080270"/>
            <a:ext cx="4333223" cy="3311783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67" y="1001375"/>
            <a:ext cx="4643868" cy="3401291"/>
          </a:xfrm>
          <a:prstGeom prst="rect">
            <a:avLst/>
          </a:prstGeom>
        </p:spPr>
      </p:pic>
      <p:sp>
        <p:nvSpPr>
          <p:cNvPr id="552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0" i="0" dirty="0" smtClean="0">
                <a:latin typeface="+mj-lt"/>
              </a:rPr>
              <a:t>Global Success with Diversified Products</a:t>
            </a:r>
            <a:endParaRPr lang="en-US" b="0" i="0" dirty="0" smtClean="0">
              <a:latin typeface="+mj-lt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0" y="3659481"/>
            <a:ext cx="9144000" cy="3198519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79000">
                <a:schemeClr val="bg1">
                  <a:alpha val="78000"/>
                </a:scheme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  <a:ea typeface="ＭＳ Ｐゴシック" pitchFamily="-110" charset="-128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85825" y="3926119"/>
            <a:ext cx="7505699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2"/>
              </a:buClr>
              <a:defRPr/>
            </a:pPr>
            <a:r>
              <a:rPr lang="en-US" sz="2000" b="1" dirty="0">
                <a:solidFill>
                  <a:schemeClr val="accent4"/>
                </a:solidFill>
                <a:latin typeface="HelveticaNeue Condensed" charset="0"/>
                <a:ea typeface="ＭＳ Ｐゴシック" pitchFamily="-123" charset="-128"/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Nine </a:t>
            </a: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of Top 10 </a:t>
            </a:r>
            <a:r>
              <a:rPr 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Global 500 in Americas</a:t>
            </a:r>
            <a:endParaRPr lang="en-US" sz="2000" b="1" dirty="0">
              <a:solidFill>
                <a:schemeClr val="tx2">
                  <a:lumMod val="75000"/>
                  <a:lumOff val="25000"/>
                </a:schemeClr>
              </a:solidFill>
              <a:latin typeface="HelveticaNeue Condensed" charset="0"/>
              <a:ea typeface="ＭＳ Ｐゴシック" pitchFamily="-123" charset="-128"/>
            </a:endParaRPr>
          </a:p>
          <a:p>
            <a:pPr algn="ctr" eaLnBrk="0" hangingPunct="0">
              <a:spcBef>
                <a:spcPct val="50000"/>
              </a:spcBef>
              <a:buClr>
                <a:schemeClr val="accent2"/>
              </a:buClr>
              <a:defRPr/>
            </a:pP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  </a:t>
            </a:r>
            <a:r>
              <a:rPr 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Nine </a:t>
            </a: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of Top 10 Global </a:t>
            </a:r>
            <a:r>
              <a:rPr 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500 </a:t>
            </a: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in </a:t>
            </a:r>
            <a:r>
              <a:rPr 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EMEA</a:t>
            </a:r>
            <a:endParaRPr lang="en-US" sz="2000" b="1" dirty="0">
              <a:solidFill>
                <a:schemeClr val="tx2">
                  <a:lumMod val="75000"/>
                  <a:lumOff val="25000"/>
                </a:schemeClr>
              </a:solidFill>
              <a:latin typeface="HelveticaNeue Condensed" charset="0"/>
              <a:ea typeface="ＭＳ Ｐゴシック" pitchFamily="-123" charset="-128"/>
            </a:endParaRPr>
          </a:p>
          <a:p>
            <a:pPr algn="ctr" eaLnBrk="0" hangingPunct="0">
              <a:spcBef>
                <a:spcPct val="50000"/>
              </a:spcBef>
              <a:buClr>
                <a:schemeClr val="accent2"/>
              </a:buClr>
              <a:defRPr/>
            </a:pP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  </a:t>
            </a:r>
            <a:r>
              <a:rPr 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Nine </a:t>
            </a: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of Top 10 Global </a:t>
            </a:r>
            <a:r>
              <a:rPr 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500 </a:t>
            </a: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in APAC</a:t>
            </a:r>
          </a:p>
          <a:p>
            <a:pPr algn="ctr" eaLnBrk="0" hangingPunct="0">
              <a:spcBef>
                <a:spcPct val="50000"/>
              </a:spcBef>
              <a:buClr>
                <a:schemeClr val="accent2"/>
              </a:buClr>
              <a:defRPr/>
            </a:pP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Nine of Top 10 Global 1000 Aerospace &amp; Defense </a:t>
            </a:r>
          </a:p>
          <a:p>
            <a:pPr algn="ctr" eaLnBrk="0" hangingPunct="0">
              <a:spcBef>
                <a:spcPct val="50000"/>
              </a:spcBef>
              <a:buClr>
                <a:schemeClr val="accent2"/>
              </a:buClr>
              <a:defRPr/>
            </a:pPr>
            <a:r>
              <a:rPr 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Seven of Top 10 Global 1000 Computer Services </a:t>
            </a:r>
          </a:p>
          <a:p>
            <a:pPr algn="ctr" eaLnBrk="0" hangingPunct="0">
              <a:spcBef>
                <a:spcPct val="50000"/>
              </a:spcBef>
              <a:buClr>
                <a:schemeClr val="accent2"/>
              </a:buClr>
              <a:defRPr/>
            </a:pPr>
            <a:r>
              <a:rPr 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Seven </a:t>
            </a: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of Top 10 </a:t>
            </a:r>
            <a:r>
              <a:rPr 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HelveticaNeue Condensed" charset="0"/>
                <a:ea typeface="ＭＳ Ｐゴシック" pitchFamily="-123" charset="-128"/>
              </a:rPr>
              <a:t>Global 500 Major Banks</a:t>
            </a:r>
            <a:endParaRPr lang="en-US" sz="2000" b="1" dirty="0">
              <a:solidFill>
                <a:schemeClr val="tx2">
                  <a:lumMod val="75000"/>
                  <a:lumOff val="25000"/>
                </a:schemeClr>
              </a:solidFill>
              <a:latin typeface="HelveticaNeue Condensed" charset="0"/>
              <a:ea typeface="ＭＳ Ｐゴシック" pitchFamily="-12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72860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 Leadership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41106" y="578556"/>
            <a:ext cx="17696604" cy="5969000"/>
            <a:chOff x="287371" y="2425365"/>
            <a:chExt cx="15399715" cy="4111678"/>
          </a:xfrm>
        </p:grpSpPr>
        <p:sp>
          <p:nvSpPr>
            <p:cNvPr id="5" name="Line Callout 1 (Accent Bar) 4"/>
            <p:cNvSpPr/>
            <p:nvPr/>
          </p:nvSpPr>
          <p:spPr bwMode="auto">
            <a:xfrm>
              <a:off x="12894494" y="2425365"/>
              <a:ext cx="1492209" cy="461665"/>
            </a:xfrm>
            <a:prstGeom prst="accentCallout1">
              <a:avLst>
                <a:gd name="adj1" fmla="val 112089"/>
                <a:gd name="adj2" fmla="val 62"/>
                <a:gd name="adj3" fmla="val 384237"/>
                <a:gd name="adj4" fmla="val 41695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Sept 2012</a:t>
              </a:r>
              <a:endParaRPr lang="en-US" sz="1200" b="1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  <a:p>
              <a:r>
                <a:rPr lang="en-US" sz="1200" b="1" dirty="0" smtClean="0">
                  <a:solidFill>
                    <a:srgbClr val="C00000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1M </a:t>
              </a:r>
              <a:r>
                <a:rPr lang="en-US" sz="1200" b="1" dirty="0">
                  <a:solidFill>
                    <a:srgbClr val="C00000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units shipped</a:t>
              </a:r>
            </a:p>
          </p:txBody>
        </p:sp>
        <p:sp>
          <p:nvSpPr>
            <p:cNvPr id="6" name="Line Callout 1 (Accent Bar) 5"/>
            <p:cNvSpPr/>
            <p:nvPr/>
          </p:nvSpPr>
          <p:spPr bwMode="auto">
            <a:xfrm>
              <a:off x="1731124" y="3471139"/>
              <a:ext cx="1393075" cy="461665"/>
            </a:xfrm>
            <a:prstGeom prst="accentCallout1">
              <a:avLst>
                <a:gd name="adj1" fmla="val 112089"/>
                <a:gd name="adj2" fmla="val 4082"/>
                <a:gd name="adj3" fmla="val 140200"/>
                <a:gd name="adj4" fmla="val 7071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July 2002</a:t>
              </a:r>
              <a:endParaRPr lang="en-US" sz="1200" b="1" dirty="0">
                <a:solidFill>
                  <a:srgbClr val="36424A"/>
                </a:solidFill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  <a:p>
              <a:r>
                <a:rPr lang="en-US" sz="1200" dirty="0" smtClean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1</a:t>
              </a:r>
              <a:r>
                <a:rPr lang="en-US" sz="1200" baseline="30000" dirty="0" smtClean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st</a:t>
              </a:r>
              <a:r>
                <a:rPr lang="en-US" sz="1200" dirty="0" smtClean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 FortiASIC CP</a:t>
              </a:r>
              <a:endParaRPr lang="en-US" sz="1200" dirty="0">
                <a:solidFill>
                  <a:srgbClr val="36424A"/>
                </a:solidFill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7" name="Line Callout 1 (Accent Bar) 6"/>
            <p:cNvSpPr/>
            <p:nvPr/>
          </p:nvSpPr>
          <p:spPr bwMode="auto">
            <a:xfrm>
              <a:off x="729848" y="2896571"/>
              <a:ext cx="1088029" cy="769441"/>
            </a:xfrm>
            <a:prstGeom prst="accentCallout1">
              <a:avLst>
                <a:gd name="adj1" fmla="val 114545"/>
                <a:gd name="adj2" fmla="val 593"/>
                <a:gd name="adj3" fmla="val 169237"/>
                <a:gd name="adj4" fmla="val 39667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Oct 2000</a:t>
              </a:r>
            </a:p>
            <a:p>
              <a:r>
                <a:rPr lang="en-US" sz="1600" b="1" dirty="0">
                  <a:solidFill>
                    <a:schemeClr val="accent4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Fortinet </a:t>
              </a:r>
            </a:p>
            <a:p>
              <a:r>
                <a:rPr lang="en-US" sz="1600" b="1" dirty="0">
                  <a:solidFill>
                    <a:schemeClr val="accent4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Founded</a:t>
              </a:r>
            </a:p>
          </p:txBody>
        </p:sp>
        <p:sp>
          <p:nvSpPr>
            <p:cNvPr id="8" name="Line Callout 1 (Accent Bar) 7"/>
            <p:cNvSpPr/>
            <p:nvPr/>
          </p:nvSpPr>
          <p:spPr bwMode="auto">
            <a:xfrm>
              <a:off x="504043" y="5286130"/>
              <a:ext cx="1227082" cy="738664"/>
            </a:xfrm>
            <a:prstGeom prst="accentCallout1">
              <a:avLst>
                <a:gd name="adj1" fmla="val -11040"/>
                <a:gd name="adj2" fmla="val 2065"/>
                <a:gd name="adj3" fmla="val -56662"/>
                <a:gd name="adj4" fmla="val 187194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May </a:t>
              </a:r>
              <a:r>
                <a:rPr lang="en-US" sz="1050" b="1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2002 </a:t>
              </a:r>
              <a:r>
                <a:rPr lang="en-US" sz="105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/>
              </a:r>
              <a:br>
                <a:rPr lang="en-US" sz="105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</a:br>
              <a:r>
                <a:rPr lang="en-US" sz="105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Began </a:t>
              </a:r>
              <a:r>
                <a:rPr lang="en-US" sz="1050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sales WW AMER/ EMEA</a:t>
              </a:r>
              <a:r>
                <a:rPr lang="en-US" sz="105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/APAC</a:t>
              </a:r>
              <a:endParaRPr lang="en-US" sz="105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9" name="Line Callout 1 (Accent Bar) 8"/>
            <p:cNvSpPr/>
            <p:nvPr/>
          </p:nvSpPr>
          <p:spPr bwMode="auto">
            <a:xfrm>
              <a:off x="2743294" y="2851182"/>
              <a:ext cx="1105163" cy="318013"/>
            </a:xfrm>
            <a:prstGeom prst="accentCallout1">
              <a:avLst>
                <a:gd name="adj1" fmla="val 107766"/>
                <a:gd name="adj2" fmla="val 5203"/>
                <a:gd name="adj3" fmla="val 381721"/>
                <a:gd name="adj4" fmla="val 107800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Apr 2003</a:t>
              </a:r>
            </a:p>
            <a:p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FortiManager</a:t>
              </a:r>
              <a:endParaRPr lang="en-US" sz="120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10" name="Line Callout 1 (Accent Bar) 9"/>
            <p:cNvSpPr/>
            <p:nvPr/>
          </p:nvSpPr>
          <p:spPr bwMode="auto">
            <a:xfrm>
              <a:off x="3995813" y="2802727"/>
              <a:ext cx="941604" cy="445218"/>
            </a:xfrm>
            <a:prstGeom prst="accentCallout1">
              <a:avLst>
                <a:gd name="adj1" fmla="val 112089"/>
                <a:gd name="adj2" fmla="val 62"/>
                <a:gd name="adj3" fmla="val 289254"/>
                <a:gd name="adj4" fmla="val 103849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Oct 2004</a:t>
              </a:r>
            </a:p>
            <a:p>
              <a:r>
                <a:rPr lang="en-US" sz="1200" b="1" dirty="0">
                  <a:solidFill>
                    <a:schemeClr val="accent4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Named WW </a:t>
              </a:r>
              <a:r>
                <a:rPr lang="en-US" sz="1200" b="1" dirty="0" smtClean="0">
                  <a:solidFill>
                    <a:schemeClr val="accent4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/>
              </a:r>
              <a:br>
                <a:rPr lang="en-US" sz="1200" b="1" dirty="0" smtClean="0">
                  <a:solidFill>
                    <a:schemeClr val="accent4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</a:br>
              <a:r>
                <a:rPr lang="en-US" sz="1200" b="1" dirty="0" smtClean="0">
                  <a:solidFill>
                    <a:schemeClr val="accent4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UTM </a:t>
              </a:r>
              <a:r>
                <a:rPr lang="en-US" sz="1200" b="1" dirty="0">
                  <a:solidFill>
                    <a:schemeClr val="accent4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Leader</a:t>
              </a:r>
            </a:p>
          </p:txBody>
        </p:sp>
        <p:sp>
          <p:nvSpPr>
            <p:cNvPr id="12" name="Line Callout 1 (Accent Bar) 11"/>
            <p:cNvSpPr/>
            <p:nvPr/>
          </p:nvSpPr>
          <p:spPr bwMode="auto">
            <a:xfrm>
              <a:off x="5226042" y="3386116"/>
              <a:ext cx="1218806" cy="461665"/>
            </a:xfrm>
            <a:prstGeom prst="accentCallout1">
              <a:avLst>
                <a:gd name="adj1" fmla="val 112089"/>
                <a:gd name="adj2" fmla="val 2259"/>
                <a:gd name="adj3" fmla="val 171836"/>
                <a:gd name="adj4" fmla="val 59096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May 2005</a:t>
              </a:r>
            </a:p>
            <a:p>
              <a:r>
                <a:rPr lang="en-US" sz="1200" dirty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FortiOS 3.0</a:t>
              </a:r>
            </a:p>
          </p:txBody>
        </p:sp>
        <p:sp>
          <p:nvSpPr>
            <p:cNvPr id="13" name="Line Callout 1 (Accent Bar) 12"/>
            <p:cNvSpPr/>
            <p:nvPr/>
          </p:nvSpPr>
          <p:spPr bwMode="auto">
            <a:xfrm>
              <a:off x="11834505" y="3071696"/>
              <a:ext cx="1492209" cy="461665"/>
            </a:xfrm>
            <a:prstGeom prst="accentCallout1">
              <a:avLst>
                <a:gd name="adj1" fmla="val 112089"/>
                <a:gd name="adj2" fmla="val 62"/>
                <a:gd name="adj3" fmla="val 237685"/>
                <a:gd name="adj4" fmla="val -54218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Mar 2010</a:t>
              </a:r>
            </a:p>
            <a:p>
              <a:r>
                <a:rPr lang="en-US" sz="1200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FortiAP (WiFi</a:t>
              </a:r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)</a:t>
              </a:r>
              <a:endParaRPr lang="en-US" sz="120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14" name="Line Callout 1 (Accent Bar) 13"/>
            <p:cNvSpPr/>
            <p:nvPr/>
          </p:nvSpPr>
          <p:spPr bwMode="auto">
            <a:xfrm>
              <a:off x="8081049" y="2719709"/>
              <a:ext cx="1492209" cy="461665"/>
            </a:xfrm>
            <a:prstGeom prst="accentCallout1">
              <a:avLst>
                <a:gd name="adj1" fmla="val 103247"/>
                <a:gd name="adj2" fmla="val 62"/>
                <a:gd name="adj3" fmla="val 313949"/>
                <a:gd name="adj4" fmla="val 87954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Sept 2008</a:t>
              </a:r>
            </a:p>
            <a:p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FortiDB</a:t>
              </a:r>
              <a:endParaRPr lang="en-US" sz="120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16" name="Line Callout 1 (Accent Bar) 15"/>
            <p:cNvSpPr/>
            <p:nvPr/>
          </p:nvSpPr>
          <p:spPr bwMode="auto">
            <a:xfrm>
              <a:off x="1984096" y="5609328"/>
              <a:ext cx="1253495" cy="846386"/>
            </a:xfrm>
            <a:prstGeom prst="accentCallout1">
              <a:avLst>
                <a:gd name="adj1" fmla="val -10256"/>
                <a:gd name="adj2" fmla="val 242"/>
                <a:gd name="adj3" fmla="val -95287"/>
                <a:gd name="adj4" fmla="val 72265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May 2002</a:t>
              </a:r>
            </a:p>
            <a:p>
              <a:r>
                <a:rPr lang="en-US" sz="1400" b="1" dirty="0">
                  <a:solidFill>
                    <a:srgbClr val="C00000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FortiGate</a:t>
              </a:r>
              <a:r>
                <a:rPr lang="en-US" sz="1400" b="1" dirty="0" smtClean="0">
                  <a:solidFill>
                    <a:srgbClr val="C00000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/FortiOS 1.0</a:t>
              </a:r>
            </a:p>
            <a:p>
              <a:r>
                <a:rPr lang="en-US" sz="900" dirty="0" smtClean="0">
                  <a:solidFill>
                    <a:srgbClr val="000000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Launch at INTEROP</a:t>
              </a:r>
              <a:endParaRPr lang="en-US" sz="900" dirty="0">
                <a:solidFill>
                  <a:srgbClr val="000000"/>
                </a:solidFill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17" name="Line Callout 1 (Accent Bar) 16"/>
            <p:cNvSpPr/>
            <p:nvPr/>
          </p:nvSpPr>
          <p:spPr bwMode="auto">
            <a:xfrm>
              <a:off x="3399381" y="5229872"/>
              <a:ext cx="1017441" cy="461665"/>
            </a:xfrm>
            <a:prstGeom prst="accentCallout1">
              <a:avLst>
                <a:gd name="adj1" fmla="val -8134"/>
                <a:gd name="adj2" fmla="val 3342"/>
                <a:gd name="adj3" fmla="val -96549"/>
                <a:gd name="adj4" fmla="val 84813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April </a:t>
              </a:r>
              <a:r>
                <a:rPr lang="en-US" sz="1200" b="1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2003</a:t>
              </a:r>
              <a:endParaRPr lang="en-US" sz="1200" b="1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  <a:p>
              <a:r>
                <a:rPr lang="en-US" sz="1200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FortiOS 2.0</a:t>
              </a:r>
            </a:p>
          </p:txBody>
        </p:sp>
        <p:sp>
          <p:nvSpPr>
            <p:cNvPr id="18" name="Line Callout 1 (Accent Bar) 17"/>
            <p:cNvSpPr/>
            <p:nvPr/>
          </p:nvSpPr>
          <p:spPr bwMode="auto">
            <a:xfrm>
              <a:off x="4875370" y="6075378"/>
              <a:ext cx="1719681" cy="461665"/>
            </a:xfrm>
            <a:prstGeom prst="accentCallout1">
              <a:avLst>
                <a:gd name="adj1" fmla="val -6359"/>
                <a:gd name="adj2" fmla="val -470"/>
                <a:gd name="adj3" fmla="val -282114"/>
                <a:gd name="adj4" fmla="val 22863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Sept 2004</a:t>
              </a:r>
            </a:p>
            <a:p>
              <a:r>
                <a:rPr lang="en-US" sz="1200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FG-5000 (ATCA)</a:t>
              </a:r>
            </a:p>
          </p:txBody>
        </p:sp>
        <p:sp>
          <p:nvSpPr>
            <p:cNvPr id="20" name="Line Callout 1 (Accent Bar) 19"/>
            <p:cNvSpPr/>
            <p:nvPr/>
          </p:nvSpPr>
          <p:spPr bwMode="auto">
            <a:xfrm>
              <a:off x="6136007" y="5220919"/>
              <a:ext cx="913340" cy="461665"/>
            </a:xfrm>
            <a:prstGeom prst="accentCallout1">
              <a:avLst>
                <a:gd name="adj1" fmla="val -6359"/>
                <a:gd name="adj2" fmla="val -470"/>
                <a:gd name="adj3" fmla="val -88924"/>
                <a:gd name="adj4" fmla="val -41887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Feb 2005</a:t>
              </a:r>
            </a:p>
            <a:p>
              <a:r>
                <a:rPr lang="en-US" sz="1200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FortiMail</a:t>
              </a:r>
            </a:p>
          </p:txBody>
        </p:sp>
        <p:sp>
          <p:nvSpPr>
            <p:cNvPr id="22" name="Line Callout 1 (Accent Bar) 21"/>
            <p:cNvSpPr/>
            <p:nvPr/>
          </p:nvSpPr>
          <p:spPr bwMode="auto">
            <a:xfrm>
              <a:off x="9012888" y="5378463"/>
              <a:ext cx="950261" cy="461665"/>
            </a:xfrm>
            <a:prstGeom prst="accentCallout1">
              <a:avLst>
                <a:gd name="adj1" fmla="val -6359"/>
                <a:gd name="adj2" fmla="val -470"/>
                <a:gd name="adj3" fmla="val -116604"/>
                <a:gd name="adj4" fmla="val 92076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Feb 2009</a:t>
              </a:r>
            </a:p>
            <a:p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FortiWeb</a:t>
              </a:r>
              <a:endParaRPr lang="en-US" sz="120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23" name="Line Callout 1 (Accent Bar) 22"/>
            <p:cNvSpPr/>
            <p:nvPr/>
          </p:nvSpPr>
          <p:spPr bwMode="auto">
            <a:xfrm>
              <a:off x="10009527" y="5634110"/>
              <a:ext cx="1283425" cy="523220"/>
            </a:xfrm>
            <a:prstGeom prst="accentCallout1">
              <a:avLst>
                <a:gd name="adj1" fmla="val -6359"/>
                <a:gd name="adj2" fmla="val -470"/>
                <a:gd name="adj3" fmla="val -161002"/>
                <a:gd name="adj4" fmla="val 45073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Nov 2009</a:t>
              </a:r>
            </a:p>
            <a:p>
              <a:r>
                <a:rPr lang="en-US" sz="1600" b="1" dirty="0">
                  <a:solidFill>
                    <a:srgbClr val="C00000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FTNT </a:t>
              </a:r>
              <a:r>
                <a:rPr lang="en-US" sz="1600" b="1" dirty="0" smtClean="0">
                  <a:solidFill>
                    <a:srgbClr val="C00000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IPO!</a:t>
              </a:r>
              <a:endParaRPr lang="en-US" sz="1600" b="1" dirty="0">
                <a:solidFill>
                  <a:srgbClr val="C00000"/>
                </a:solidFill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24" name="Line Callout 1 (Accent Bar) 23"/>
            <p:cNvSpPr/>
            <p:nvPr/>
          </p:nvSpPr>
          <p:spPr bwMode="auto">
            <a:xfrm>
              <a:off x="10860258" y="5225392"/>
              <a:ext cx="1719681" cy="461665"/>
            </a:xfrm>
            <a:prstGeom prst="accentCallout1">
              <a:avLst>
                <a:gd name="adj1" fmla="val -7734"/>
                <a:gd name="adj2" fmla="val 3223"/>
                <a:gd name="adj3" fmla="val -95668"/>
                <a:gd name="adj4" fmla="val -24056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Dec 2009</a:t>
              </a:r>
            </a:p>
            <a:p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FortiASIC SoC</a:t>
              </a:r>
              <a:endParaRPr lang="en-US" sz="120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pic>
          <p:nvPicPr>
            <p:cNvPr id="25" name="Picture 24" descr="NASDAQ_FTNT_Listed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25367" y="5837341"/>
              <a:ext cx="794796" cy="565188"/>
            </a:xfrm>
            <a:prstGeom prst="rect">
              <a:avLst/>
            </a:prstGeom>
          </p:spPr>
        </p:pic>
        <p:pic>
          <p:nvPicPr>
            <p:cNvPr id="27" name="Picture 26" descr="FortiAP_Icon_Lt-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33457" y="3449058"/>
              <a:ext cx="913606" cy="569916"/>
            </a:xfrm>
            <a:prstGeom prst="rect">
              <a:avLst/>
            </a:prstGeom>
          </p:spPr>
        </p:pic>
        <p:pic>
          <p:nvPicPr>
            <p:cNvPr id="28" name="Picture 27" descr="FG-5140_Lt-s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6058" y="5064351"/>
              <a:ext cx="876393" cy="1067994"/>
            </a:xfrm>
            <a:prstGeom prst="rect">
              <a:avLst/>
            </a:prstGeom>
          </p:spPr>
        </p:pic>
        <p:pic>
          <p:nvPicPr>
            <p:cNvPr id="29" name="Picture 28" descr="FortiDB_Icon_1U_Lt-s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931" y="3198440"/>
              <a:ext cx="915223" cy="575283"/>
            </a:xfrm>
            <a:prstGeom prst="rect">
              <a:avLst/>
            </a:prstGeom>
          </p:spPr>
        </p:pic>
        <p:pic>
          <p:nvPicPr>
            <p:cNvPr id="31" name="Picture 30" descr="Fortinet_Idea_Bulb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71" y="2641816"/>
              <a:ext cx="602332" cy="798090"/>
            </a:xfrm>
            <a:prstGeom prst="rect">
              <a:avLst/>
            </a:prstGeom>
          </p:spPr>
        </p:pic>
        <p:pic>
          <p:nvPicPr>
            <p:cNvPr id="35" name="Picture 34" descr="Open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85" y="5852890"/>
              <a:ext cx="691625" cy="578450"/>
            </a:xfrm>
            <a:prstGeom prst="rect">
              <a:avLst/>
            </a:prstGeom>
            <a:effectLst>
              <a:outerShdw blurRad="152400" dist="50800" dir="5400000" sx="90000" sy="-19000" rotWithShape="0">
                <a:prstClr val="black">
                  <a:alpha val="25000"/>
                </a:prstClr>
              </a:outerShdw>
            </a:effectLst>
          </p:spPr>
        </p:pic>
        <p:grpSp>
          <p:nvGrpSpPr>
            <p:cNvPr id="36" name="Group 35"/>
            <p:cNvGrpSpPr/>
            <p:nvPr/>
          </p:nvGrpSpPr>
          <p:grpSpPr>
            <a:xfrm>
              <a:off x="13023342" y="2887030"/>
              <a:ext cx="1243930" cy="1045774"/>
              <a:chOff x="13217331" y="2832834"/>
              <a:chExt cx="1243930" cy="1045774"/>
            </a:xfrm>
          </p:grpSpPr>
          <p:pic>
            <p:nvPicPr>
              <p:cNvPr id="70" name="Picture 69" descr="Package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55355" y="2832834"/>
                <a:ext cx="492402" cy="410335"/>
              </a:xfrm>
              <a:prstGeom prst="rect">
                <a:avLst/>
              </a:prstGeom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</p:pic>
          <p:pic>
            <p:nvPicPr>
              <p:cNvPr id="71" name="Picture 70" descr="Package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320267" y="2938360"/>
                <a:ext cx="492402" cy="410335"/>
              </a:xfrm>
              <a:prstGeom prst="rect">
                <a:avLst/>
              </a:prstGeom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</p:pic>
          <p:pic>
            <p:nvPicPr>
              <p:cNvPr id="72" name="Picture 71" descr="Package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463532" y="3072580"/>
                <a:ext cx="492402" cy="410335"/>
              </a:xfrm>
              <a:prstGeom prst="rect">
                <a:avLst/>
              </a:prstGeom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</p:pic>
          <p:pic>
            <p:nvPicPr>
              <p:cNvPr id="73" name="Picture 72" descr="Package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12669" y="3128181"/>
                <a:ext cx="584166" cy="486805"/>
              </a:xfrm>
              <a:prstGeom prst="rect">
                <a:avLst/>
              </a:prstGeom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</p:pic>
          <p:pic>
            <p:nvPicPr>
              <p:cNvPr id="74" name="Picture 73" descr="Package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217331" y="3238863"/>
                <a:ext cx="492402" cy="410335"/>
              </a:xfrm>
              <a:prstGeom prst="rect">
                <a:avLst/>
              </a:prstGeom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</p:pic>
          <p:pic>
            <p:nvPicPr>
              <p:cNvPr id="75" name="Picture 74" descr="Package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20586" y="3325967"/>
                <a:ext cx="584166" cy="486805"/>
              </a:xfrm>
              <a:prstGeom prst="rect">
                <a:avLst/>
              </a:prstGeom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</p:pic>
          <p:pic>
            <p:nvPicPr>
              <p:cNvPr id="76" name="Picture 75" descr="Package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77095" y="3391803"/>
                <a:ext cx="584166" cy="486805"/>
              </a:xfrm>
              <a:prstGeom prst="rect">
                <a:avLst/>
              </a:prstGeom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</p:pic>
        </p:grpSp>
        <p:sp>
          <p:nvSpPr>
            <p:cNvPr id="37" name="Line Callout 1 (Accent Bar) 36"/>
            <p:cNvSpPr/>
            <p:nvPr/>
          </p:nvSpPr>
          <p:spPr bwMode="auto">
            <a:xfrm>
              <a:off x="9767221" y="3247150"/>
              <a:ext cx="895873" cy="318013"/>
            </a:xfrm>
            <a:prstGeom prst="accentCallout1">
              <a:avLst>
                <a:gd name="adj1" fmla="val 107804"/>
                <a:gd name="adj2" fmla="val 2115"/>
                <a:gd name="adj3" fmla="val 265139"/>
                <a:gd name="adj4" fmla="val 59207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Feb 2009</a:t>
              </a:r>
            </a:p>
            <a:p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FortiOS 4.0</a:t>
              </a:r>
              <a:endParaRPr lang="en-US" sz="120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39" name="Line Callout 1 (Accent Bar) 38"/>
            <p:cNvSpPr/>
            <p:nvPr/>
          </p:nvSpPr>
          <p:spPr bwMode="auto">
            <a:xfrm>
              <a:off x="13243662" y="5221390"/>
              <a:ext cx="1157588" cy="492443"/>
            </a:xfrm>
            <a:prstGeom prst="accentCallout1">
              <a:avLst>
                <a:gd name="adj1" fmla="val -6359"/>
                <a:gd name="adj2" fmla="val -470"/>
                <a:gd name="adj3" fmla="val -91381"/>
                <a:gd name="adj4" fmla="val 28057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Oct 2012</a:t>
              </a:r>
            </a:p>
            <a:p>
              <a:r>
                <a:rPr lang="en-US" sz="1400" b="1" dirty="0" smtClean="0">
                  <a:solidFill>
                    <a:schemeClr val="accent4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FortiOS 5.0    </a:t>
              </a:r>
              <a:endParaRPr lang="en-US" sz="1400" b="1" dirty="0">
                <a:solidFill>
                  <a:schemeClr val="accent4"/>
                </a:solidFill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40" name="Line Callout 1 (Accent Bar) 39"/>
            <p:cNvSpPr/>
            <p:nvPr/>
          </p:nvSpPr>
          <p:spPr bwMode="auto">
            <a:xfrm>
              <a:off x="12331170" y="5220919"/>
              <a:ext cx="1008659" cy="318013"/>
            </a:xfrm>
            <a:prstGeom prst="accentCallout1">
              <a:avLst>
                <a:gd name="adj1" fmla="val -7734"/>
                <a:gd name="adj2" fmla="val -1208"/>
                <a:gd name="adj3" fmla="val -84664"/>
                <a:gd name="adj4" fmla="val 84136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May 2012</a:t>
              </a:r>
              <a:endParaRPr lang="en-US" sz="1200" b="1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  <a:p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FortiDDoS</a:t>
              </a:r>
              <a:endParaRPr lang="en-US" sz="120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41" name="Line Callout 1 (Accent Bar) 40"/>
            <p:cNvSpPr/>
            <p:nvPr/>
          </p:nvSpPr>
          <p:spPr bwMode="auto">
            <a:xfrm>
              <a:off x="7623659" y="5945971"/>
              <a:ext cx="1185978" cy="461665"/>
            </a:xfrm>
            <a:prstGeom prst="accentCallout1">
              <a:avLst>
                <a:gd name="adj1" fmla="val -6359"/>
                <a:gd name="adj2" fmla="val -470"/>
                <a:gd name="adj3" fmla="val -248138"/>
                <a:gd name="adj4" fmla="val -72524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Jan 2006</a:t>
              </a:r>
              <a:endParaRPr lang="en-US" sz="1200" b="1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  <a:p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FortiWiFi</a:t>
              </a:r>
              <a:endParaRPr lang="en-US" sz="120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5587" y="5592408"/>
              <a:ext cx="913605" cy="569916"/>
            </a:xfrm>
            <a:prstGeom prst="rect">
              <a:avLst/>
            </a:prstGeom>
          </p:spPr>
        </p:pic>
        <p:sp>
          <p:nvSpPr>
            <p:cNvPr id="43" name="Line Callout 1 (Accent Bar) 42"/>
            <p:cNvSpPr/>
            <p:nvPr/>
          </p:nvSpPr>
          <p:spPr bwMode="auto">
            <a:xfrm>
              <a:off x="6490796" y="2688147"/>
              <a:ext cx="1857395" cy="461665"/>
            </a:xfrm>
            <a:prstGeom prst="accentCallout1">
              <a:avLst>
                <a:gd name="adj1" fmla="val 117592"/>
                <a:gd name="adj2" fmla="val 3571"/>
                <a:gd name="adj3" fmla="val 318223"/>
                <a:gd name="adj4" fmla="val -13494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July 2005</a:t>
              </a:r>
              <a:endParaRPr lang="en-US" sz="1200" b="1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  <a:p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1</a:t>
              </a:r>
              <a:r>
                <a:rPr lang="en-US" sz="1200" baseline="300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st</a:t>
              </a:r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 FortiASIC NP</a:t>
              </a:r>
              <a:endParaRPr lang="en-US" sz="120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pic>
          <p:nvPicPr>
            <p:cNvPr id="44" name="Picture 43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8761" y="2710378"/>
              <a:ext cx="541088" cy="448970"/>
            </a:xfrm>
            <a:prstGeom prst="rect">
              <a:avLst/>
            </a:pr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p:sp>
          <p:nvSpPr>
            <p:cNvPr id="45" name="Rectangle 44"/>
            <p:cNvSpPr/>
            <p:nvPr/>
          </p:nvSpPr>
          <p:spPr bwMode="auto">
            <a:xfrm>
              <a:off x="307708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2000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1355598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2001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2403489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2002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3451380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2003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4499270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2004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5547161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2005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6595052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2006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7642943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2007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8690833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2008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9738724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2009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10786615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2010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11834505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2011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12894494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2012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  <p:pic>
          <p:nvPicPr>
            <p:cNvPr id="59" name="Picture 58" descr="FortiMail_Icon_1U_Lt-s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7161" y="4805755"/>
              <a:ext cx="972495" cy="606652"/>
            </a:xfrm>
            <a:prstGeom prst="rect">
              <a:avLst/>
            </a:prstGeom>
          </p:spPr>
        </p:pic>
        <p:pic>
          <p:nvPicPr>
            <p:cNvPr id="60" name="Picture 59" descr="FortiWeb_Icon_1U_Lt-s.pn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1570" y="4915848"/>
              <a:ext cx="917957" cy="569916"/>
            </a:xfrm>
            <a:prstGeom prst="rect">
              <a:avLst/>
            </a:prstGeom>
          </p:spPr>
        </p:pic>
        <p:pic>
          <p:nvPicPr>
            <p:cNvPr id="61" name="Picture 60" descr="FortiGate_Icon_1U_Lt.png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1125" y="4805755"/>
              <a:ext cx="1169060" cy="731355"/>
            </a:xfrm>
            <a:prstGeom prst="rect">
              <a:avLst/>
            </a:prstGeom>
          </p:spPr>
        </p:pic>
        <p:pic>
          <p:nvPicPr>
            <p:cNvPr id="62" name="Picture 61" descr="FortiManager_Icon_1U_Lt-s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0196" y="3434100"/>
              <a:ext cx="1000603" cy="624186"/>
            </a:xfrm>
            <a:prstGeom prst="rect">
              <a:avLst/>
            </a:prstGeom>
          </p:spPr>
        </p:pic>
        <p:pic>
          <p:nvPicPr>
            <p:cNvPr id="63" name="Picture 62" descr="FortiSoC chip.png"/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75165" y="4934056"/>
              <a:ext cx="564960" cy="459808"/>
            </a:xfrm>
            <a:prstGeom prst="rect">
              <a:avLst/>
            </a:pr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64" name="Picture 63"/>
            <p:cNvPicPr>
              <a:picLocks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4288" y="3060683"/>
              <a:ext cx="461516" cy="379223"/>
            </a:xfrm>
            <a:prstGeom prst="rect">
              <a:avLst/>
            </a:pr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p:sp>
          <p:nvSpPr>
            <p:cNvPr id="65" name="Line Callout 1 (Accent Bar) 64"/>
            <p:cNvSpPr/>
            <p:nvPr/>
          </p:nvSpPr>
          <p:spPr bwMode="auto">
            <a:xfrm>
              <a:off x="13224543" y="5814499"/>
              <a:ext cx="1360857" cy="461665"/>
            </a:xfrm>
            <a:prstGeom prst="accentCallout1">
              <a:avLst>
                <a:gd name="adj1" fmla="val -6116"/>
                <a:gd name="adj2" fmla="val -6768"/>
                <a:gd name="adj3" fmla="val -22852"/>
                <a:gd name="adj4" fmla="val 2444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36424A"/>
                  </a:solidFill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Oct 2012</a:t>
              </a:r>
            </a:p>
            <a:p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FortiASIC SoC2</a:t>
              </a:r>
              <a:endParaRPr lang="en-US" sz="120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pic>
          <p:nvPicPr>
            <p:cNvPr id="66" name="Picture 65"/>
            <p:cNvPicPr>
              <a:picLocks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11653" y="4940814"/>
              <a:ext cx="549045" cy="465836"/>
            </a:xfrm>
            <a:prstGeom prst="rect">
              <a:avLst/>
            </a:prstGeom>
            <a:effectLst>
              <a:outerShdw blurRad="63500" sx="102000" sy="102000" algn="ctr">
                <a:srgbClr val="000000">
                  <a:alpha val="43000"/>
                </a:srgbClr>
              </a:outerShdw>
            </a:effectLst>
          </p:spPr>
        </p:pic>
        <p:sp>
          <p:nvSpPr>
            <p:cNvPr id="67" name="Line Callout 1 (Accent Bar) 66"/>
            <p:cNvSpPr/>
            <p:nvPr/>
          </p:nvSpPr>
          <p:spPr bwMode="auto">
            <a:xfrm>
              <a:off x="14434340" y="5225919"/>
              <a:ext cx="1252746" cy="461665"/>
            </a:xfrm>
            <a:prstGeom prst="accentCallout1">
              <a:avLst>
                <a:gd name="adj1" fmla="val -7734"/>
                <a:gd name="adj2" fmla="val -1208"/>
                <a:gd name="adj3" fmla="val -86366"/>
                <a:gd name="adj4" fmla="val -725"/>
              </a:avLst>
            </a:prstGeom>
            <a:noFill/>
            <a:ln w="12700" cmpd="sng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Oct 2013</a:t>
              </a:r>
              <a:endParaRPr lang="en-US" sz="1200" b="1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  <a:p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FortiASIC</a:t>
              </a:r>
              <a:r>
                <a:rPr lang="en-US" sz="1200" dirty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 </a:t>
              </a:r>
              <a:r>
                <a:rPr lang="en-US" sz="1200" dirty="0" smtClean="0">
                  <a:effectLst>
                    <a:outerShdw blurRad="136525" dist="139700" dir="2700000" algn="tl" rotWithShape="0">
                      <a:srgbClr val="000000">
                        <a:alpha val="20000"/>
                      </a:srgbClr>
                    </a:outerShdw>
                  </a:effectLst>
                </a:rPr>
                <a:t>NP6</a:t>
              </a:r>
              <a:endParaRPr lang="en-US" sz="1200" dirty="0">
                <a:effectLst>
                  <a:outerShdw blurRad="136525" dist="139700" dir="2700000" algn="tl" rotWithShape="0">
                    <a:srgbClr val="000000">
                      <a:alpha val="20000"/>
                    </a:srgbClr>
                  </a:outerShdw>
                </a:effectLst>
              </a:endParaRPr>
            </a:p>
          </p:txBody>
        </p:sp>
        <p:sp>
          <p:nvSpPr>
            <p:cNvPr id="68" name="Isosceles Triangle 67"/>
            <p:cNvSpPr/>
            <p:nvPr/>
          </p:nvSpPr>
          <p:spPr bwMode="auto">
            <a:xfrm rot="5400000">
              <a:off x="14834288" y="4294145"/>
              <a:ext cx="746161" cy="397397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90000"/>
                <a:buFont typeface="Wingdings" charset="2"/>
                <a:buNone/>
              </a:pPr>
              <a:endParaRPr lang="en-US" sz="2000" dirty="0">
                <a:solidFill>
                  <a:schemeClr val="bg1">
                    <a:lumMod val="85000"/>
                  </a:schemeClr>
                </a:solidFill>
                <a:latin typeface="Arial" charset="0"/>
                <a:ea typeface="+mn-ea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13950780" y="4119760"/>
              <a:ext cx="1047890" cy="74616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latin typeface="Arial" charset="0"/>
                </a:rPr>
                <a:t>2013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17468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-0.96407 0.00487 " pathEditMode="relative" rAng="0" ptsTypes="AA">
                                      <p:cBhvr>
                                        <p:cTn id="12" dur="7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12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TNT-2013_PPT_Template-add">
  <a:themeElements>
    <a:clrScheme name="FTNT Color Scheme">
      <a:dk1>
        <a:srgbClr val="36424A"/>
      </a:dk1>
      <a:lt1>
        <a:srgbClr val="FFFFFF"/>
      </a:lt1>
      <a:dk2>
        <a:srgbClr val="1B232A"/>
      </a:dk2>
      <a:lt2>
        <a:srgbClr val="DFE6E6"/>
      </a:lt2>
      <a:accent1>
        <a:srgbClr val="20558E"/>
      </a:accent1>
      <a:accent2>
        <a:srgbClr val="FFCC00"/>
      </a:accent2>
      <a:accent3>
        <a:srgbClr val="446E60"/>
      </a:accent3>
      <a:accent4>
        <a:srgbClr val="C00000"/>
      </a:accent4>
      <a:accent5>
        <a:srgbClr val="4F95C6"/>
      </a:accent5>
      <a:accent6>
        <a:srgbClr val="F79646"/>
      </a:accent6>
      <a:hlink>
        <a:srgbClr val="3366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rgbClr val="A5ACB0"/>
            </a:gs>
            <a:gs pos="100000">
              <a:srgbClr val="FFFFFF"/>
            </a:gs>
          </a:gsLst>
          <a:lin ang="5400000" scaled="0"/>
          <a:tileRect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90000"/>
          <a:buFont typeface="Wingdings" charset="2"/>
          <a:buNone/>
          <a:tabLst/>
          <a:defRPr kumimoji="0" sz="2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2">
            <a:alpha val="42000"/>
          </a:schemeClr>
        </a:solidFill>
        <a:ln w="9525" cap="flat" cmpd="sng" algn="ctr">
          <a:solidFill>
            <a:schemeClr val="accent6">
              <a:lumMod val="60000"/>
              <a:lumOff val="4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000" dirty="0" smtClean="0">
            <a:solidFill>
              <a:srgbClr val="404040"/>
            </a:solidFill>
            <a:latin typeface="Helvetica 55 Roman"/>
            <a:cs typeface="Helvetica 55 Roman"/>
          </a:defRPr>
        </a:defPPr>
      </a:lstStyle>
    </a:txDef>
  </a:objectDefaults>
  <a:extraClrSchemeLst>
    <a:extraClrScheme>
      <a:clrScheme name="2_EPS_Custom_print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0000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000000"/>
        </a:accent6>
        <a:hlink>
          <a:srgbClr val="000000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3">
        <a:dk1>
          <a:srgbClr val="80808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FFFF00"/>
        </a:accent2>
        <a:accent3>
          <a:srgbClr val="AAAAAA"/>
        </a:accent3>
        <a:accent4>
          <a:srgbClr val="DADADA"/>
        </a:accent4>
        <a:accent5>
          <a:srgbClr val="FFAAAA"/>
        </a:accent5>
        <a:accent6>
          <a:srgbClr val="E7E700"/>
        </a:accent6>
        <a:hlink>
          <a:srgbClr val="FF00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PS_Custom_print 4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5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6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00A1FA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AACDFC"/>
        </a:accent5>
        <a:accent6>
          <a:srgbClr val="007300"/>
        </a:accent6>
        <a:hlink>
          <a:srgbClr val="E4BE00"/>
        </a:hlink>
        <a:folHlink>
          <a:srgbClr val="AF07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7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93FF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8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B81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9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BC00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0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2626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1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2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08406E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3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10405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4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36406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5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99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6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CC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FTNT-2013_PPT_Template-add.potx</Template>
  <TotalTime>0</TotalTime>
  <Words>264</Words>
  <Application>Microsoft Office PowerPoint</Application>
  <PresentationFormat>Bildschirmpräsentation (4:3)</PresentationFormat>
  <Paragraphs>87</Paragraphs>
  <Slides>4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FTNT-2013_PPT_Template-add</vt:lpstr>
      <vt:lpstr>Fortinet Corporate Overview</vt:lpstr>
      <vt:lpstr>Company Introduction</vt:lpstr>
      <vt:lpstr>Global Success with Diversified Products</vt:lpstr>
      <vt:lpstr>Innovation Leadership</vt:lpstr>
    </vt:vector>
  </TitlesOfParts>
  <Company>Fortinet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Patrick Bedwell</dc:creator>
  <cp:lastModifiedBy>Andrea Soliva</cp:lastModifiedBy>
  <cp:revision>1504</cp:revision>
  <cp:lastPrinted>2009-05-09T00:21:53Z</cp:lastPrinted>
  <dcterms:created xsi:type="dcterms:W3CDTF">2012-01-26T23:40:20Z</dcterms:created>
  <dcterms:modified xsi:type="dcterms:W3CDTF">2013-08-30T07:22:10Z</dcterms:modified>
</cp:coreProperties>
</file>